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1) A microorganism that causes disease. 2) Bacteria, viruses, fungi, protists. 3) Colds are caused by viruses, and antibiotics only kill bacteria.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1) Willow. 2) Toxicity, efficacy and dose. 3) To check the drug is safe before larger doses are given. 4) A substance that looks like the drug but has no effect.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1) Neither patients nor doctors know who gets the drug or the placebo; this stops expectations affecting the results (removes bias). 2) Preclinical testing, trials on healthy volunteers, trials on patients, peer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914400"/>
            <a:ext cx="53035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34640"/>
            <a:ext cx="51206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Discovering and developing drugs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914400"/>
            <a:ext cx="5303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Discovering and developing drugs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3464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AQA Combined Science · Biology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Infection and response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309360" y="1051560"/>
            <a:ext cx="2194560" cy="594360"/>
          </a:xfrm>
          <a:prstGeom prst="roundRect">
            <a:avLst>
              <a:gd name="adj" fmla="val 12308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92240" y="105156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  Discover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309360" y="1828800"/>
            <a:ext cx="2194560" cy="594360"/>
          </a:xfrm>
          <a:prstGeom prst="roundRect">
            <a:avLst>
              <a:gd name="adj" fmla="val 12308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92240" y="182880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  Test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309360" y="2606040"/>
            <a:ext cx="2194560" cy="594360"/>
          </a:xfrm>
          <a:prstGeom prst="roundRect">
            <a:avLst>
              <a:gd name="adj" fmla="val 12308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92240" y="260604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  Trial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309360" y="3383280"/>
            <a:ext cx="2194560" cy="594360"/>
          </a:xfrm>
          <a:prstGeom prst="roundRect">
            <a:avLst>
              <a:gd name="adj" fmla="val 12308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92240" y="3383280"/>
            <a:ext cx="1920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  Approve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Do now</a:t>
            </a:r>
            <a:endParaRPr lang="en-US" sz="3200" dirty="0"/>
          </a:p>
        </p:txBody>
      </p:sp>
      <p:sp>
        <p:nvSpPr>
          <p:cNvPr id="3" name="q-1"/>
          <p:cNvSpPr/>
          <p:nvPr/>
        </p:nvSpPr>
        <p:spPr>
          <a:xfrm>
            <a:off x="457200" y="1234440"/>
            <a:ext cx="82296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46304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463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307592"/>
            <a:ext cx="71323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What is a pathogen?</a:t>
            </a:r>
            <a:endParaRPr lang="en-US" sz="1700" dirty="0"/>
          </a:p>
        </p:txBody>
      </p:sp>
      <p:sp>
        <p:nvSpPr>
          <p:cNvPr id="7" name="q-2"/>
          <p:cNvSpPr/>
          <p:nvPr/>
        </p:nvSpPr>
        <p:spPr>
          <a:xfrm>
            <a:off x="457200" y="2286000"/>
            <a:ext cx="82296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5146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2514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359152"/>
            <a:ext cx="71323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Name the four types of pathogen.</a:t>
            </a:r>
            <a:endParaRPr lang="en-US" sz="1700" dirty="0"/>
          </a:p>
        </p:txBody>
      </p:sp>
      <p:sp>
        <p:nvSpPr>
          <p:cNvPr id="11" name="q-3"/>
          <p:cNvSpPr/>
          <p:nvPr/>
        </p:nvSpPr>
        <p:spPr>
          <a:xfrm>
            <a:off x="457200" y="3337560"/>
            <a:ext cx="82296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35661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35661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410712"/>
            <a:ext cx="713232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Why can't antibiotics be used to treat a cold?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Learning objectives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28016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Give examples of drugs that came from plants and microorganisms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377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2860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Describe what new drugs are tested for, and how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3832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383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329184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Explain how clinical trials and double-blind trials work</a:t>
            </a:r>
            <a:endParaRPr lang="en-US" sz="1800" dirty="0"/>
          </a:p>
        </p:txBody>
      </p:sp>
      <p:sp>
        <p:nvSpPr>
          <p:cNvPr id="12" name="keywords"/>
          <p:cNvSpPr/>
          <p:nvPr/>
        </p:nvSpPr>
        <p:spPr>
          <a:xfrm>
            <a:off x="6126480" y="1234440"/>
            <a:ext cx="2560320" cy="29260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55080" y="1417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Key words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1874520"/>
            <a:ext cx="2194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toxicity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efficacy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dose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placebo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double-blind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Where drugs come from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Traditionally, drugs were extracted from plants and microorganisms.</a:t>
            </a:r>
            <a:endParaRPr lang="en-US" sz="1800" dirty="0"/>
          </a:p>
        </p:txBody>
      </p:sp>
      <p:sp>
        <p:nvSpPr>
          <p:cNvPr id="4" name="drug-1"/>
          <p:cNvSpPr/>
          <p:nvPr/>
        </p:nvSpPr>
        <p:spPr>
          <a:xfrm>
            <a:off x="457200" y="1691640"/>
            <a:ext cx="256032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874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Digitalis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3774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From foxgloves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834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heart drug</a:t>
            </a:r>
            <a:endParaRPr lang="en-US" sz="1500" dirty="0"/>
          </a:p>
        </p:txBody>
      </p:sp>
      <p:sp>
        <p:nvSpPr>
          <p:cNvPr id="8" name="drug-2"/>
          <p:cNvSpPr/>
          <p:nvPr/>
        </p:nvSpPr>
        <p:spPr>
          <a:xfrm>
            <a:off x="3291840" y="1691640"/>
            <a:ext cx="256032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20440" y="1874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Aspirin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3520440" y="23774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From willow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2834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 painkiller</a:t>
            </a:r>
            <a:endParaRPr lang="en-US" sz="1500" dirty="0"/>
          </a:p>
        </p:txBody>
      </p:sp>
      <p:sp>
        <p:nvSpPr>
          <p:cNvPr id="12" name="drug-3"/>
          <p:cNvSpPr/>
          <p:nvPr/>
        </p:nvSpPr>
        <p:spPr>
          <a:xfrm>
            <a:off x="6126480" y="1691640"/>
            <a:ext cx="256032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55080" y="18745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Penicillin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237744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From Penicillium mould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355080" y="28346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 antibiotic, discovered by Alexander Fleming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7947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6"/>
                </a:solidFill>
              </a:rPr>
              <a:t>Today, most new drugs are made (synthesised) by chemists in the pharmaceutical industry. The starting point may still be a chemical extracted from a plant.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Testing a new drug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5156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Every new drug is tested for:</a:t>
            </a:r>
            <a:endParaRPr lang="en-US" sz="1800" dirty="0"/>
          </a:p>
        </p:txBody>
      </p:sp>
      <p:sp>
        <p:nvSpPr>
          <p:cNvPr id="4" name="check-1"/>
          <p:cNvSpPr/>
          <p:nvPr/>
        </p:nvSpPr>
        <p:spPr>
          <a:xfrm>
            <a:off x="457200" y="1600200"/>
            <a:ext cx="2560320" cy="1143000"/>
          </a:xfrm>
          <a:prstGeom prst="roundRect">
            <a:avLst>
              <a:gd name="adj" fmla="val 64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71907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Toxicity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194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Is it harmful?</a:t>
            </a:r>
            <a:endParaRPr lang="en-US" sz="1600" dirty="0"/>
          </a:p>
        </p:txBody>
      </p:sp>
      <p:sp>
        <p:nvSpPr>
          <p:cNvPr id="7" name="check-2"/>
          <p:cNvSpPr/>
          <p:nvPr/>
        </p:nvSpPr>
        <p:spPr>
          <a:xfrm>
            <a:off x="3291840" y="1600200"/>
            <a:ext cx="2560320" cy="1143000"/>
          </a:xfrm>
          <a:prstGeom prst="roundRect">
            <a:avLst>
              <a:gd name="adj" fmla="val 64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520440" y="171907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Efficacy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520440" y="2194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Does it work?</a:t>
            </a:r>
            <a:endParaRPr lang="en-US" sz="1600" dirty="0"/>
          </a:p>
        </p:txBody>
      </p:sp>
      <p:sp>
        <p:nvSpPr>
          <p:cNvPr id="10" name="check-3"/>
          <p:cNvSpPr/>
          <p:nvPr/>
        </p:nvSpPr>
        <p:spPr>
          <a:xfrm>
            <a:off x="6126480" y="1600200"/>
            <a:ext cx="2560320" cy="1143000"/>
          </a:xfrm>
          <a:prstGeom prst="roundRect">
            <a:avLst>
              <a:gd name="adj" fmla="val 6400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55080" y="171907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Dose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355080" y="219456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How much should be given?</a:t>
            </a:r>
            <a:endParaRPr lang="en-US" sz="1600" dirty="0"/>
          </a:p>
        </p:txBody>
      </p:sp>
      <p:sp>
        <p:nvSpPr>
          <p:cNvPr id="13" name="preclinical"/>
          <p:cNvSpPr/>
          <p:nvPr/>
        </p:nvSpPr>
        <p:spPr>
          <a:xfrm>
            <a:off x="457200" y="3017520"/>
            <a:ext cx="822960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" y="3154680"/>
            <a:ext cx="7772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Preclinical testing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is done in a laboratory first, using cells, tissues and live animals. New drugs must be tested to check they are safe and effective before they can be used.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Clinical trials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109728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The drug is given to healthy volunteers at a very low dose, to check it is safe.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05740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96596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If it is safe, it is tested on patients with the illness.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292608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926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283464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Trials on patients find the optimum (best) dose.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57200" y="379476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794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3703320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Results are checked by other scientists (peer review) before they are published.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Placebos and double-blind trials</a:t>
            </a:r>
            <a:endParaRPr lang="en-US" sz="3200" dirty="0"/>
          </a:p>
        </p:txBody>
      </p:sp>
      <p:sp>
        <p:nvSpPr>
          <p:cNvPr id="3" name="placebo"/>
          <p:cNvSpPr/>
          <p:nvPr/>
        </p:nvSpPr>
        <p:spPr>
          <a:xfrm>
            <a:off x="457200" y="1188720"/>
            <a:ext cx="3977640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3716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Placebo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92024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 substance that looks like the drug but has no effect. Some patients are given a placebo so the results can be compared.</a:t>
            </a:r>
            <a:endParaRPr lang="en-US" sz="1700" dirty="0"/>
          </a:p>
        </p:txBody>
      </p:sp>
      <p:sp>
        <p:nvSpPr>
          <p:cNvPr id="6" name="double-blind"/>
          <p:cNvSpPr/>
          <p:nvPr/>
        </p:nvSpPr>
        <p:spPr>
          <a:xfrm>
            <a:off x="4709160" y="1188720"/>
            <a:ext cx="3977640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Double-blind trial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2024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Neither the patients nor the doctors know who has the drug and who has the placebo. This stops their expectations affecting the results.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Your turn</a:t>
            </a:r>
            <a:endParaRPr lang="en-US" sz="3200" dirty="0"/>
          </a:p>
        </p:txBody>
      </p:sp>
      <p:sp>
        <p:nvSpPr>
          <p:cNvPr id="3" name="q-1"/>
          <p:cNvSpPr/>
          <p:nvPr/>
        </p:nvSpPr>
        <p:spPr>
          <a:xfrm>
            <a:off x="457200" y="109728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3444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170432"/>
            <a:ext cx="71323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Which plant does aspirin originally come from?</a:t>
            </a:r>
            <a:endParaRPr lang="en-US" sz="1700" dirty="0"/>
          </a:p>
        </p:txBody>
      </p:sp>
      <p:sp>
        <p:nvSpPr>
          <p:cNvPr id="7" name="q-2"/>
          <p:cNvSpPr/>
          <p:nvPr/>
        </p:nvSpPr>
        <p:spPr>
          <a:xfrm>
            <a:off x="457200" y="196596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10312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2103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039112"/>
            <a:ext cx="71323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Name the three things a new drug is tested for.</a:t>
            </a:r>
            <a:endParaRPr lang="en-US" sz="1700" dirty="0"/>
          </a:p>
        </p:txBody>
      </p:sp>
      <p:sp>
        <p:nvSpPr>
          <p:cNvPr id="11" name="q-3"/>
          <p:cNvSpPr/>
          <p:nvPr/>
        </p:nvSpPr>
        <p:spPr>
          <a:xfrm>
            <a:off x="457200" y="283464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5800" y="297180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85800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2907792"/>
            <a:ext cx="71323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Why is a very low dose given at the start of a clinical trial?</a:t>
            </a:r>
            <a:endParaRPr lang="en-US" sz="1700" dirty="0"/>
          </a:p>
        </p:txBody>
      </p:sp>
      <p:sp>
        <p:nvSpPr>
          <p:cNvPr id="15" name="q-4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84048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3776472"/>
            <a:ext cx="713232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What is a placebo?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Exit ticket</a:t>
            </a:r>
            <a:endParaRPr lang="en-US" sz="3200" dirty="0"/>
          </a:p>
        </p:txBody>
      </p:sp>
      <p:sp>
        <p:nvSpPr>
          <p:cNvPr id="3" name="exit-1"/>
          <p:cNvSpPr/>
          <p:nvPr/>
        </p:nvSpPr>
        <p:spPr>
          <a:xfrm>
            <a:off x="457200" y="1188720"/>
            <a:ext cx="397764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37160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2024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What is a double-blind trial, and why is it used?</a:t>
            </a:r>
            <a:endParaRPr lang="en-US" sz="1800" dirty="0"/>
          </a:p>
        </p:txBody>
      </p:sp>
      <p:sp>
        <p:nvSpPr>
          <p:cNvPr id="7" name="exit-2"/>
          <p:cNvSpPr/>
          <p:nvPr/>
        </p:nvSpPr>
        <p:spPr>
          <a:xfrm>
            <a:off x="4709160" y="1188720"/>
            <a:ext cx="397764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937760" y="1371600"/>
            <a:ext cx="411480" cy="4114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937760" y="13716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920240"/>
            <a:ext cx="3520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Put these in order: trials on patients, preclinical testing, peer review, trials on healthy volunteers.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ugs lesson">
  <a:themeElements>
    <a:clrScheme name="Drugs lesson">
      <a:dk1>
        <a:srgbClr val="1B2433"/>
      </a:dk1>
      <a:lt1>
        <a:srgbClr val="FFFFFF"/>
      </a:lt1>
      <a:dk2>
        <a:srgbClr val="21436B"/>
      </a:dk2>
      <a:lt2>
        <a:srgbClr val="EEF3F8"/>
      </a:lt2>
      <a:accent1>
        <a:srgbClr val="E07A2F"/>
      </a:accent1>
      <a:accent2>
        <a:srgbClr val="3A7CA5"/>
      </a:accent2>
      <a:accent3>
        <a:srgbClr val="5E9E4F"/>
      </a:accent3>
      <a:accent4>
        <a:srgbClr val="F2C14E"/>
      </a:accent4>
      <a:accent5>
        <a:srgbClr val="8C5E9E"/>
      </a:accent5>
      <a:accent6>
        <a:srgbClr val="5B6B7F"/>
      </a:accent6>
      <a:hlink>
        <a:srgbClr val="21436B"/>
      </a:hlink>
      <a:folHlink>
        <a:srgbClr val="5B6B7F"/>
      </a:folHlink>
    </a:clrScheme>
    <a:fontScheme name="Drugs lesson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Discovering and developing drugs</dc:title>
  <dc:subject>PptxGenJS Presentation</dc:subject>
  <dc:creator>Booklets for Schools</dc:creator>
  <cp:lastModifiedBy>Booklets for Schools</cp:lastModifiedBy>
  <cp:revision>1</cp:revision>
  <dcterms:created xsi:type="dcterms:W3CDTF">2026-10-17T08:46:50Z</dcterms:created>
  <dcterms:modified xsi:type="dcterms:W3CDTF">2026-10-17T08:46:50Z</dcterms:modified>
</cp:coreProperties>
</file>